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2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2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82B1F4-0836-4171-890E-19BE52AE7754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CA562-94E6-436D-8054-4C8568CFE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82B1F4-0836-4171-890E-19BE52AE7754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CA562-94E6-436D-8054-4C8568CFE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82B1F4-0836-4171-890E-19BE52AE7754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CA562-94E6-436D-8054-4C8568CFE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82B1F4-0836-4171-890E-19BE52AE7754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CA562-94E6-436D-8054-4C8568CFE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82B1F4-0836-4171-890E-19BE52AE7754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CA562-94E6-436D-8054-4C8568CFE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82B1F4-0836-4171-890E-19BE52AE7754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CA562-94E6-436D-8054-4C8568CFE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82B1F4-0836-4171-890E-19BE52AE7754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CA562-94E6-436D-8054-4C8568CFE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82B1F4-0836-4171-890E-19BE52AE7754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CA562-94E6-436D-8054-4C8568CFE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82B1F4-0836-4171-890E-19BE52AE7754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CA562-94E6-436D-8054-4C8568CFE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82B1F4-0836-4171-890E-19BE52AE7754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CA562-94E6-436D-8054-4C8568CFE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82B1F4-0836-4171-890E-19BE52AE7754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1CA562-94E6-436D-8054-4C8568CFE5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F82B1F4-0836-4171-890E-19BE52AE7754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D1CA562-94E6-436D-8054-4C8568CFE5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6.bin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9.bin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ТРЕНАЖЕР.</a:t>
            </a:r>
            <a:r>
              <a:rPr lang="en-US" dirty="0" smtClean="0"/>
              <a:t>  B6</a:t>
            </a:r>
            <a:br>
              <a:rPr lang="en-US" dirty="0" smtClean="0"/>
            </a:br>
            <a:r>
              <a:rPr lang="ru-RU" dirty="0" smtClean="0"/>
              <a:t> ПЛОЩАДИ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4214818"/>
            <a:ext cx="7772400" cy="9144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Решение  планиметрических  задач  на  нахождение  площадей </a:t>
            </a:r>
          </a:p>
          <a:p>
            <a:r>
              <a:rPr lang="ru-RU" dirty="0" smtClean="0"/>
              <a:t>Умение выполнять действия с фигурами, координатами и векторами</a:t>
            </a:r>
            <a:endParaRPr lang="ru-RU" dirty="0"/>
          </a:p>
        </p:txBody>
      </p:sp>
      <p:sp>
        <p:nvSpPr>
          <p:cNvPr id="4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8596" y="5857892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Хафизова М.С. –учитель математики </a:t>
            </a:r>
            <a:r>
              <a:rPr lang="ru-RU" dirty="0" err="1" smtClean="0"/>
              <a:t>Бакрчинской</a:t>
            </a:r>
            <a:r>
              <a:rPr lang="ru-RU" dirty="0" smtClean="0"/>
              <a:t> СОШ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1800" dirty="0"/>
              <a:t>На клетчатой бумаге с клетками размером 1 </a:t>
            </a:r>
            <a:r>
              <a:rPr lang="ru-RU" sz="1800" dirty="0" smtClean="0"/>
              <a:t>см    </a:t>
            </a:r>
            <a:r>
              <a:rPr lang="ru-RU" sz="1800" dirty="0"/>
              <a:t>1 см изображена </a:t>
            </a:r>
            <a:r>
              <a:rPr lang="ru-RU" sz="1800" dirty="0" smtClean="0"/>
              <a:t>заштрихованная фигура </a:t>
            </a:r>
            <a:r>
              <a:rPr lang="ru-RU" sz="1800" dirty="0"/>
              <a:t>(см. рисунок). Найдите ее площадь в квадратных сантиметрах. В ответе запишите </a:t>
            </a:r>
            <a:r>
              <a:rPr lang="ru-RU" sz="1800" dirty="0" smtClean="0"/>
              <a:t>      .</a:t>
            </a:r>
            <a:endParaRPr lang="ru-RU" sz="1800" dirty="0"/>
          </a:p>
        </p:txBody>
      </p:sp>
      <p:graphicFrame>
        <p:nvGraphicFramePr>
          <p:cNvPr id="19" name="Содержимое 18"/>
          <p:cNvGraphicFramePr>
            <a:graphicFrameLocks noChangeAspect="1"/>
          </p:cNvGraphicFramePr>
          <p:nvPr>
            <p:ph idx="1"/>
          </p:nvPr>
        </p:nvGraphicFramePr>
        <p:xfrm>
          <a:off x="6215076" y="619107"/>
          <a:ext cx="214312" cy="238125"/>
        </p:xfrm>
        <a:graphic>
          <a:graphicData uri="http://schemas.openxmlformats.org/presentationml/2006/ole">
            <p:oleObj spid="_x0000_s9218" name="Формула" r:id="rId3" imgW="114120" imgH="126720" progId="Equation.3">
              <p:embed/>
            </p:oleObj>
          </a:graphicData>
        </a:graphic>
      </p:graphicFrame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500298" y="3357562"/>
            <a:ext cx="2500330" cy="790577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285984" y="4500570"/>
            <a:ext cx="2500330" cy="719139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428860" y="2071678"/>
            <a:ext cx="2286016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571472" y="3643314"/>
            <a:ext cx="1000132" cy="857256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54,4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235743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785786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</a:t>
            </a:r>
            <a:endParaRPr lang="ru-RU" dirty="0"/>
          </a:p>
        </p:txBody>
      </p:sp>
      <p:pic>
        <p:nvPicPr>
          <p:cNvPr id="17" name="Рисунок 16" descr="pic.224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571612"/>
            <a:ext cx="309087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\frac S\pi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01024" y="857232"/>
            <a:ext cx="29527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214942" y="5214950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Площадь круга</a:t>
            </a:r>
            <a:endParaRPr lang="ru-RU" dirty="0"/>
          </a:p>
        </p:txBody>
      </p:sp>
      <p:graphicFrame>
        <p:nvGraphicFramePr>
          <p:cNvPr id="20" name="Объект 19"/>
          <p:cNvGraphicFramePr>
            <a:graphicFrameLocks noChangeAspect="1"/>
          </p:cNvGraphicFramePr>
          <p:nvPr/>
        </p:nvGraphicFramePr>
        <p:xfrm>
          <a:off x="7286644" y="5072074"/>
          <a:ext cx="857256" cy="514354"/>
        </p:xfrm>
        <a:graphic>
          <a:graphicData uri="http://schemas.openxmlformats.org/presentationml/2006/ole">
            <p:oleObj spid="_x0000_s9219" name="Формула" r:id="rId6" imgW="571320" imgH="203040" progId="Equation.3">
              <p:embed/>
            </p:oleObj>
          </a:graphicData>
        </a:graphic>
      </p:graphicFrame>
      <p:cxnSp>
        <p:nvCxnSpPr>
          <p:cNvPr id="22" name="Прямая соединительная линия 21"/>
          <p:cNvCxnSpPr/>
          <p:nvPr/>
        </p:nvCxnSpPr>
        <p:spPr>
          <a:xfrm rot="10800000">
            <a:off x="5929322" y="3071810"/>
            <a:ext cx="1285884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/>
              <a:t>На клетчатой бумаге с клетками размером 1 </a:t>
            </a:r>
            <a:r>
              <a:rPr lang="ru-RU" sz="1800" dirty="0" smtClean="0"/>
              <a:t>см       1</a:t>
            </a:r>
            <a:r>
              <a:rPr lang="ru-RU" sz="1800" dirty="0"/>
              <a:t> см изображена трапеция (см. рисунок). Найдите ее площадь в квадратных сантиметрах.</a:t>
            </a:r>
          </a:p>
        </p:txBody>
      </p:sp>
      <p:graphicFrame>
        <p:nvGraphicFramePr>
          <p:cNvPr id="19" name="Содержимое 18"/>
          <p:cNvGraphicFramePr>
            <a:graphicFrameLocks noChangeAspect="1"/>
          </p:cNvGraphicFramePr>
          <p:nvPr>
            <p:ph idx="1"/>
          </p:nvPr>
        </p:nvGraphicFramePr>
        <p:xfrm>
          <a:off x="7072330" y="500042"/>
          <a:ext cx="214312" cy="238125"/>
        </p:xfrm>
        <a:graphic>
          <a:graphicData uri="http://schemas.openxmlformats.org/presentationml/2006/ole">
            <p:oleObj spid="_x0000_s10242" name="Формула" r:id="rId3" imgW="114120" imgH="126720" progId="Equation.3">
              <p:embed/>
            </p:oleObj>
          </a:graphicData>
        </a:graphic>
      </p:graphicFrame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214546" y="1928802"/>
            <a:ext cx="2571768" cy="719139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285984" y="4500570"/>
            <a:ext cx="2643206" cy="719139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643174" y="3357562"/>
            <a:ext cx="2286016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642910" y="3714752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235743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28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642910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16</a:t>
            </a:r>
            <a:endParaRPr lang="ru-RU" dirty="0"/>
          </a:p>
        </p:txBody>
      </p:sp>
      <p:pic>
        <p:nvPicPr>
          <p:cNvPr id="17" name="Рисунок 16" descr="pic.110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1928802"/>
            <a:ext cx="2614626" cy="2233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Объект 12"/>
          <p:cNvGraphicFramePr>
            <a:graphicFrameLocks noChangeAspect="1"/>
          </p:cNvGraphicFramePr>
          <p:nvPr/>
        </p:nvGraphicFramePr>
        <p:xfrm>
          <a:off x="6029325" y="4572000"/>
          <a:ext cx="1817688" cy="893763"/>
        </p:xfrm>
        <a:graphic>
          <a:graphicData uri="http://schemas.openxmlformats.org/presentationml/2006/ole">
            <p:oleObj spid="_x0000_s10243" name="Формула" r:id="rId5" imgW="799920" imgH="393480" progId="Equation.3">
              <p:embed/>
            </p:oleObj>
          </a:graphicData>
        </a:graphic>
      </p:graphicFrame>
      <p:grpSp>
        <p:nvGrpSpPr>
          <p:cNvPr id="18" name="Группа 17"/>
          <p:cNvGrpSpPr/>
          <p:nvPr/>
        </p:nvGrpSpPr>
        <p:grpSpPr>
          <a:xfrm>
            <a:off x="5786446" y="2214554"/>
            <a:ext cx="1928826" cy="1287472"/>
            <a:chOff x="5786446" y="2214554"/>
            <a:chExt cx="1928826" cy="1287472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>
              <a:off x="5786446" y="3500438"/>
              <a:ext cx="642942" cy="1588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>
              <a:off x="6072198" y="2214554"/>
              <a:ext cx="1643074" cy="1588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rot="5400000">
              <a:off x="5429256" y="2857496"/>
              <a:ext cx="1285884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/>
              <a:t>На клетчатой бумаге с клетками размером 1 </a:t>
            </a:r>
            <a:r>
              <a:rPr lang="ru-RU" sz="1800" dirty="0" smtClean="0"/>
              <a:t>см       1</a:t>
            </a:r>
            <a:r>
              <a:rPr lang="ru-RU" sz="1800" dirty="0"/>
              <a:t> см изображена трапеция (см. рисунок). Найдите ее площадь в квадратных сантиметрах.</a:t>
            </a:r>
          </a:p>
        </p:txBody>
      </p:sp>
      <p:graphicFrame>
        <p:nvGraphicFramePr>
          <p:cNvPr id="19" name="Содержимое 18"/>
          <p:cNvGraphicFramePr>
            <a:graphicFrameLocks noChangeAspect="1"/>
          </p:cNvGraphicFramePr>
          <p:nvPr>
            <p:ph idx="1"/>
          </p:nvPr>
        </p:nvGraphicFramePr>
        <p:xfrm>
          <a:off x="7072332" y="547669"/>
          <a:ext cx="214312" cy="238125"/>
        </p:xfrm>
        <a:graphic>
          <a:graphicData uri="http://schemas.openxmlformats.org/presentationml/2006/ole">
            <p:oleObj spid="_x0000_s11266" name="Формула" r:id="rId3" imgW="114120" imgH="126720" progId="Equation.3">
              <p:embed/>
            </p:oleObj>
          </a:graphicData>
        </a:graphic>
      </p:graphicFrame>
      <p:sp>
        <p:nvSpPr>
          <p:cNvPr id="5" name="AutoShape 4">
            <a:hlinkClick r:id="" action="ppaction://hlinkshowjump?jump=endshow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214546" y="1857364"/>
            <a:ext cx="2214578" cy="790577"/>
          </a:xfrm>
          <a:prstGeom prst="wedgeEllipseCallout">
            <a:avLst>
              <a:gd name="adj1" fmla="val -74027"/>
              <a:gd name="adj2" fmla="val 70497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/>
              <a:t>ПОДУМАЙ!</a:t>
            </a:r>
            <a:endParaRPr lang="ru-RU" sz="17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428860" y="3429000"/>
            <a:ext cx="2286016" cy="576263"/>
          </a:xfrm>
          <a:prstGeom prst="wedgeEllipseCallout">
            <a:avLst>
              <a:gd name="adj1" fmla="val -84376"/>
              <a:gd name="adj2" fmla="val 7937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/>
              <a:t>ПОДУМАЙ!</a:t>
            </a:r>
            <a:endParaRPr lang="ru-RU" sz="17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714612" y="4643446"/>
            <a:ext cx="2286016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642910" y="3714752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235743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30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642910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15</a:t>
            </a:r>
            <a:endParaRPr lang="ru-RU" dirty="0"/>
          </a:p>
        </p:txBody>
      </p:sp>
      <p:pic>
        <p:nvPicPr>
          <p:cNvPr id="13" name="Рисунок 12" descr="pic.114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1890711"/>
            <a:ext cx="2500330" cy="218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267" name="Object 3"/>
          <p:cNvGraphicFramePr>
            <a:graphicFrameLocks noChangeAspect="1"/>
          </p:cNvGraphicFramePr>
          <p:nvPr/>
        </p:nvGraphicFramePr>
        <p:xfrm>
          <a:off x="6029325" y="4572000"/>
          <a:ext cx="1817688" cy="893763"/>
        </p:xfrm>
        <a:graphic>
          <a:graphicData uri="http://schemas.openxmlformats.org/presentationml/2006/ole">
            <p:oleObj spid="_x0000_s11267" name="Формула" r:id="rId5" imgW="799920" imgH="393480" progId="Equation.3">
              <p:embed/>
            </p:oleObj>
          </a:graphicData>
        </a:graphic>
      </p:graphicFrame>
      <p:grpSp>
        <p:nvGrpSpPr>
          <p:cNvPr id="17" name="Группа 16"/>
          <p:cNvGrpSpPr/>
          <p:nvPr/>
        </p:nvGrpSpPr>
        <p:grpSpPr>
          <a:xfrm>
            <a:off x="5999966" y="2215348"/>
            <a:ext cx="1930414" cy="1214446"/>
            <a:chOff x="5999966" y="2215348"/>
            <a:chExt cx="1930414" cy="1214446"/>
          </a:xfrm>
        </p:grpSpPr>
        <p:cxnSp>
          <p:nvCxnSpPr>
            <p:cNvPr id="18" name="Прямая соединительная линия 17"/>
            <p:cNvCxnSpPr/>
            <p:nvPr/>
          </p:nvCxnSpPr>
          <p:spPr>
            <a:xfrm>
              <a:off x="6000760" y="2500306"/>
              <a:ext cx="1928826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>
              <a:off x="5857884" y="2643182"/>
              <a:ext cx="285752" cy="158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rot="5400000">
              <a:off x="7322363" y="2821777"/>
              <a:ext cx="1214446" cy="158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/>
              <a:t>На клетчатой бумаге с клетками размером 1 см </a:t>
            </a:r>
            <a:r>
              <a:rPr lang="ru-RU" sz="1800" dirty="0" smtClean="0"/>
              <a:t>     1</a:t>
            </a:r>
            <a:r>
              <a:rPr lang="ru-RU" sz="1800" dirty="0"/>
              <a:t> см изображен треугольник (см. рисунок). Найдите его площадь в квадратных сантиметрах.</a:t>
            </a:r>
          </a:p>
        </p:txBody>
      </p:sp>
      <p:graphicFrame>
        <p:nvGraphicFramePr>
          <p:cNvPr id="19" name="Содержимое 18"/>
          <p:cNvGraphicFramePr>
            <a:graphicFrameLocks noChangeAspect="1"/>
          </p:cNvGraphicFramePr>
          <p:nvPr>
            <p:ph idx="1"/>
          </p:nvPr>
        </p:nvGraphicFramePr>
        <p:xfrm>
          <a:off x="7000892" y="547669"/>
          <a:ext cx="214312" cy="238125"/>
        </p:xfrm>
        <a:graphic>
          <a:graphicData uri="http://schemas.openxmlformats.org/presentationml/2006/ole">
            <p:oleObj spid="_x0000_s1026" name="Формула" r:id="rId3" imgW="114120" imgH="126720" progId="Equation.3">
              <p:embed/>
            </p:oleObj>
          </a:graphicData>
        </a:graphic>
      </p:graphicFrame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143108" y="3429000"/>
            <a:ext cx="2500330" cy="719139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285984" y="4643446"/>
            <a:ext cx="2500330" cy="576263"/>
          </a:xfrm>
          <a:prstGeom prst="wedgeEllipseCallout">
            <a:avLst>
              <a:gd name="adj1" fmla="val -71791"/>
              <a:gd name="adj2" fmla="val 91396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285984" y="2000240"/>
            <a:ext cx="2286016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642910" y="3714752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235743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642910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pic>
        <p:nvPicPr>
          <p:cNvPr id="18" name="Рисунок 17" descr="pic.6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1785926"/>
            <a:ext cx="371477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Объект 12"/>
          <p:cNvGraphicFramePr>
            <a:graphicFrameLocks noChangeAspect="1"/>
          </p:cNvGraphicFramePr>
          <p:nvPr/>
        </p:nvGraphicFramePr>
        <p:xfrm>
          <a:off x="5602288" y="4572000"/>
          <a:ext cx="1935162" cy="1304925"/>
        </p:xfrm>
        <a:graphic>
          <a:graphicData uri="http://schemas.openxmlformats.org/presentationml/2006/ole">
            <p:oleObj spid="_x0000_s1027" name="Формула" r:id="rId5" imgW="583920" imgH="393480" progId="Equation.3">
              <p:embed/>
            </p:oleObj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/>
              <a:t>На клетчатой бумаге с клетками размером 1 см </a:t>
            </a:r>
            <a:r>
              <a:rPr lang="ru-RU" sz="1800" dirty="0" smtClean="0"/>
              <a:t>     1</a:t>
            </a:r>
            <a:r>
              <a:rPr lang="ru-RU" sz="1800" dirty="0"/>
              <a:t> см изображен треугольник (см. рисунок). Найдите его площадь в квадратных сантиметрах.</a:t>
            </a:r>
          </a:p>
        </p:txBody>
      </p:sp>
      <p:graphicFrame>
        <p:nvGraphicFramePr>
          <p:cNvPr id="19" name="Содержимое 18"/>
          <p:cNvGraphicFramePr>
            <a:graphicFrameLocks noChangeAspect="1"/>
          </p:cNvGraphicFramePr>
          <p:nvPr>
            <p:ph idx="1"/>
          </p:nvPr>
        </p:nvGraphicFramePr>
        <p:xfrm>
          <a:off x="5357813" y="500063"/>
          <a:ext cx="214312" cy="238125"/>
        </p:xfrm>
        <a:graphic>
          <a:graphicData uri="http://schemas.openxmlformats.org/presentationml/2006/ole">
            <p:oleObj spid="_x0000_s2050" name="Формула" r:id="rId3" imgW="114120" imgH="126720" progId="Equation.3">
              <p:embed/>
            </p:oleObj>
          </a:graphicData>
        </a:graphic>
      </p:graphicFrame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071670" y="3429000"/>
            <a:ext cx="2643206" cy="862015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285984" y="4643446"/>
            <a:ext cx="2571768" cy="785818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285984" y="2000240"/>
            <a:ext cx="2286016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642910" y="3714752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235743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7,5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642910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pic>
        <p:nvPicPr>
          <p:cNvPr id="13" name="Рисунок 12" descr="pic.101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1571612"/>
            <a:ext cx="2876566" cy="2662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6000760" y="3500438"/>
            <a:ext cx="207170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7500958" y="2500306"/>
            <a:ext cx="1143008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Объект 21"/>
          <p:cNvGraphicFramePr>
            <a:graphicFrameLocks noChangeAspect="1"/>
          </p:cNvGraphicFramePr>
          <p:nvPr/>
        </p:nvGraphicFramePr>
        <p:xfrm>
          <a:off x="5916613" y="4643438"/>
          <a:ext cx="1241425" cy="836612"/>
        </p:xfrm>
        <a:graphic>
          <a:graphicData uri="http://schemas.openxmlformats.org/presentationml/2006/ole">
            <p:oleObj spid="_x0000_s2051" name="Формула" r:id="rId5" imgW="583920" imgH="393480" progId="Equation.3">
              <p:embed/>
            </p:oleObj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/>
              <a:t>На клетчатой бумаге с клетками размером 1 см </a:t>
            </a:r>
            <a:r>
              <a:rPr lang="ru-RU" sz="1800" dirty="0" smtClean="0"/>
              <a:t>     1</a:t>
            </a:r>
            <a:r>
              <a:rPr lang="ru-RU" sz="1800" dirty="0"/>
              <a:t> см изображен треугольник (см. рисунок). Найдите его площадь в квадратных сантиметрах.</a:t>
            </a:r>
          </a:p>
        </p:txBody>
      </p:sp>
      <p:graphicFrame>
        <p:nvGraphicFramePr>
          <p:cNvPr id="19" name="Содержимое 18"/>
          <p:cNvGraphicFramePr>
            <a:graphicFrameLocks noChangeAspect="1"/>
          </p:cNvGraphicFramePr>
          <p:nvPr>
            <p:ph idx="1"/>
          </p:nvPr>
        </p:nvGraphicFramePr>
        <p:xfrm>
          <a:off x="7000892" y="500042"/>
          <a:ext cx="214312" cy="238125"/>
        </p:xfrm>
        <a:graphic>
          <a:graphicData uri="http://schemas.openxmlformats.org/presentationml/2006/ole">
            <p:oleObj spid="_x0000_s3074" name="Формула" r:id="rId3" imgW="114120" imgH="126720" progId="Equation.3">
              <p:embed/>
            </p:oleObj>
          </a:graphicData>
        </a:graphic>
      </p:graphicFrame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214546" y="2071678"/>
            <a:ext cx="2500330" cy="576263"/>
          </a:xfrm>
          <a:prstGeom prst="wedgeEllipseCallout">
            <a:avLst>
              <a:gd name="adj1" fmla="val -71042"/>
              <a:gd name="adj2" fmla="val 69758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285984" y="4500570"/>
            <a:ext cx="2500330" cy="719139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643174" y="3357562"/>
            <a:ext cx="2286016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642910" y="3714752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235743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642910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pic>
        <p:nvPicPr>
          <p:cNvPr id="13" name="Рисунок 12" descr="pic.11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1928802"/>
            <a:ext cx="2943235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Прямая соединительная линия 17"/>
          <p:cNvCxnSpPr/>
          <p:nvPr/>
        </p:nvCxnSpPr>
        <p:spPr>
          <a:xfrm rot="5400000">
            <a:off x="6108711" y="2678901"/>
            <a:ext cx="78581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143636" y="3071810"/>
            <a:ext cx="2214578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5916613" y="4643438"/>
          <a:ext cx="1241425" cy="836612"/>
        </p:xfrm>
        <a:graphic>
          <a:graphicData uri="http://schemas.openxmlformats.org/presentationml/2006/ole">
            <p:oleObj spid="_x0000_s3075" name="Формула" r:id="rId5" imgW="583920" imgH="393480" progId="Equation.3">
              <p:embed/>
            </p:oleObj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/>
              <a:t>На клетчатой бумаге с клетками размером 1 см </a:t>
            </a:r>
            <a:r>
              <a:rPr lang="ru-RU" sz="1800" dirty="0" smtClean="0"/>
              <a:t>     1</a:t>
            </a:r>
            <a:r>
              <a:rPr lang="ru-RU" sz="1800" dirty="0"/>
              <a:t> см изображен треугольник (см. рисунок). Найдите его площадь в квадратных сантиметрах.</a:t>
            </a:r>
          </a:p>
        </p:txBody>
      </p:sp>
      <p:graphicFrame>
        <p:nvGraphicFramePr>
          <p:cNvPr id="19" name="Содержимое 18"/>
          <p:cNvGraphicFramePr>
            <a:graphicFrameLocks noChangeAspect="1"/>
          </p:cNvGraphicFramePr>
          <p:nvPr>
            <p:ph idx="1"/>
          </p:nvPr>
        </p:nvGraphicFramePr>
        <p:xfrm>
          <a:off x="5357813" y="500063"/>
          <a:ext cx="214312" cy="238125"/>
        </p:xfrm>
        <a:graphic>
          <a:graphicData uri="http://schemas.openxmlformats.org/presentationml/2006/ole">
            <p:oleObj spid="_x0000_s4098" name="Формула" r:id="rId3" imgW="114120" imgH="126720" progId="Equation.3">
              <p:embed/>
            </p:oleObj>
          </a:graphicData>
        </a:graphic>
      </p:graphicFrame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214546" y="2071678"/>
            <a:ext cx="2500330" cy="714380"/>
          </a:xfrm>
          <a:prstGeom prst="wedgeEllipseCallout">
            <a:avLst>
              <a:gd name="adj1" fmla="val -71042"/>
              <a:gd name="adj2" fmla="val 58907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rgbClr val="C00000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285984" y="4643446"/>
            <a:ext cx="2643206" cy="785818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643174" y="3357562"/>
            <a:ext cx="2286016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714348" y="3643314"/>
            <a:ext cx="1000132" cy="785818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10,5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235743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9,5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785786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  <p:pic>
        <p:nvPicPr>
          <p:cNvPr id="17" name="Рисунок 16" descr="pic.94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1857364"/>
            <a:ext cx="2733690" cy="2614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" name="Группа 26"/>
          <p:cNvGrpSpPr/>
          <p:nvPr/>
        </p:nvGrpSpPr>
        <p:grpSpPr>
          <a:xfrm>
            <a:off x="6213486" y="2143116"/>
            <a:ext cx="1931208" cy="1786744"/>
            <a:chOff x="6213486" y="2143116"/>
            <a:chExt cx="1931208" cy="1786744"/>
          </a:xfrm>
        </p:grpSpPr>
        <p:cxnSp>
          <p:nvCxnSpPr>
            <p:cNvPr id="18" name="Прямая соединительная линия 17"/>
            <p:cNvCxnSpPr/>
            <p:nvPr/>
          </p:nvCxnSpPr>
          <p:spPr>
            <a:xfrm>
              <a:off x="6215074" y="3857628"/>
              <a:ext cx="1928826" cy="1588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 flipV="1">
              <a:off x="7286644" y="3000372"/>
              <a:ext cx="1714512" cy="1588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>
              <a:off x="6215074" y="2143116"/>
              <a:ext cx="1928826" cy="1588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rot="5400000">
              <a:off x="5321305" y="3036091"/>
              <a:ext cx="1785950" cy="158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/>
              <a:t>Найдите площадь квадрата </a:t>
            </a:r>
            <a:r>
              <a:rPr lang="ru-RU" sz="1800" i="1" dirty="0"/>
              <a:t>ABCD</a:t>
            </a:r>
            <a:r>
              <a:rPr lang="ru-RU" sz="1800" dirty="0"/>
              <a:t>, считая стороны квадратных клеток равными 1. </a:t>
            </a:r>
          </a:p>
        </p:txBody>
      </p:sp>
      <p:pic>
        <p:nvPicPr>
          <p:cNvPr id="18" name="Содержимое 17" descr="MA.OB10.B6.65/innerimg0.jpg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357818" y="1857364"/>
            <a:ext cx="2955138" cy="278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214546" y="1857364"/>
            <a:ext cx="2500330" cy="790577"/>
          </a:xfrm>
          <a:prstGeom prst="wedgeEllipseCallout">
            <a:avLst>
              <a:gd name="adj1" fmla="val -67163"/>
              <a:gd name="adj2" fmla="val 8276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214546" y="3429000"/>
            <a:ext cx="2571768" cy="790577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500298" y="4643446"/>
            <a:ext cx="2286016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642910" y="3714752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2357430"/>
            <a:ext cx="928694" cy="857256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10,5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642910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5857884" y="2285992"/>
            <a:ext cx="2000264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Группа 26"/>
          <p:cNvGrpSpPr/>
          <p:nvPr/>
        </p:nvGrpSpPr>
        <p:grpSpPr>
          <a:xfrm>
            <a:off x="5857090" y="2286786"/>
            <a:ext cx="1931208" cy="1929620"/>
            <a:chOff x="5857090" y="2286786"/>
            <a:chExt cx="1931208" cy="1929620"/>
          </a:xfrm>
        </p:grpSpPr>
        <p:cxnSp>
          <p:nvCxnSpPr>
            <p:cNvPr id="22" name="Прямая соединительная линия 21"/>
            <p:cNvCxnSpPr/>
            <p:nvPr/>
          </p:nvCxnSpPr>
          <p:spPr>
            <a:xfrm rot="5400000">
              <a:off x="6823091" y="3250405"/>
              <a:ext cx="1928826" cy="1588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rot="10800000">
              <a:off x="5857884" y="4214818"/>
              <a:ext cx="1928826" cy="1588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rot="5400000" flipH="1" flipV="1">
              <a:off x="4929190" y="3286124"/>
              <a:ext cx="1857388" cy="1588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/>
              <a:t>Найдите площадь прямоугольника </a:t>
            </a:r>
            <a:r>
              <a:rPr lang="ru-RU" sz="1800" i="1" dirty="0"/>
              <a:t>ABCD</a:t>
            </a:r>
            <a:r>
              <a:rPr lang="ru-RU" sz="1800" dirty="0"/>
              <a:t>, считая стороны квадратных клеток равными 1.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285984" y="3214686"/>
            <a:ext cx="2643206" cy="785818"/>
          </a:xfrm>
          <a:prstGeom prst="wedgeEllipseCallout">
            <a:avLst>
              <a:gd name="adj1" fmla="val -67957"/>
              <a:gd name="adj2" fmla="val 67193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285984" y="4643446"/>
            <a:ext cx="2500330" cy="576263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357422" y="2071678"/>
            <a:ext cx="2286016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714348" y="3714752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235743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785786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</a:t>
            </a:r>
            <a:endParaRPr lang="ru-RU" dirty="0"/>
          </a:p>
        </p:txBody>
      </p:sp>
      <p:pic>
        <p:nvPicPr>
          <p:cNvPr id="13" name="Рисунок 12" descr="MA.OB10.B6.66/innerimg0.jp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500694" y="1571612"/>
            <a:ext cx="2643206" cy="2747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Прямая соединительная линия 18"/>
          <p:cNvCxnSpPr>
            <a:endCxn id="13" idx="3"/>
          </p:cNvCxnSpPr>
          <p:nvPr/>
        </p:nvCxnSpPr>
        <p:spPr>
          <a:xfrm>
            <a:off x="5929322" y="2928934"/>
            <a:ext cx="2214578" cy="16661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/>
              <a:t>На клетчатой бумаге с клетками размером 1 </a:t>
            </a:r>
            <a:r>
              <a:rPr lang="ru-RU" sz="1800" dirty="0" smtClean="0"/>
              <a:t>см    </a:t>
            </a:r>
            <a:r>
              <a:rPr lang="ru-RU" sz="1800" dirty="0"/>
              <a:t>1 см изображена фигура (см. рисунок). Найдите ее площадь в квадратных сантиметрах.</a:t>
            </a:r>
          </a:p>
        </p:txBody>
      </p:sp>
      <p:graphicFrame>
        <p:nvGraphicFramePr>
          <p:cNvPr id="19" name="Содержимое 18"/>
          <p:cNvGraphicFramePr>
            <a:graphicFrameLocks noChangeAspect="1"/>
          </p:cNvGraphicFramePr>
          <p:nvPr>
            <p:ph idx="1"/>
          </p:nvPr>
        </p:nvGraphicFramePr>
        <p:xfrm>
          <a:off x="5357813" y="500063"/>
          <a:ext cx="214312" cy="238125"/>
        </p:xfrm>
        <a:graphic>
          <a:graphicData uri="http://schemas.openxmlformats.org/presentationml/2006/ole">
            <p:oleObj spid="_x0000_s7170" name="Формула" r:id="rId3" imgW="114120" imgH="126720" progId="Equation.3">
              <p:embed/>
            </p:oleObj>
          </a:graphicData>
        </a:graphic>
      </p:graphicFrame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143108" y="2143116"/>
            <a:ext cx="2500330" cy="790577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285984" y="3357562"/>
            <a:ext cx="2286016" cy="862015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600" b="1" dirty="0" smtClean="0"/>
              <a:t>ПОДУМАЙ</a:t>
            </a:r>
            <a:r>
              <a:rPr lang="ru-RU" sz="2000" b="1" dirty="0" smtClean="0"/>
              <a:t>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643174" y="4857760"/>
            <a:ext cx="2286016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714348" y="3714752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24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235743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785786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</a:t>
            </a:r>
            <a:endParaRPr lang="ru-RU" dirty="0"/>
          </a:p>
        </p:txBody>
      </p:sp>
      <p:pic>
        <p:nvPicPr>
          <p:cNvPr id="13" name="Рисунок 12" descr="pic.22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2000240"/>
            <a:ext cx="254318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Группа 16"/>
          <p:cNvGrpSpPr/>
          <p:nvPr/>
        </p:nvGrpSpPr>
        <p:grpSpPr>
          <a:xfrm>
            <a:off x="6429388" y="2286786"/>
            <a:ext cx="1857388" cy="1357322"/>
            <a:chOff x="6429388" y="2286786"/>
            <a:chExt cx="1857388" cy="1357322"/>
          </a:xfrm>
        </p:grpSpPr>
        <p:cxnSp>
          <p:nvCxnSpPr>
            <p:cNvPr id="18" name="Прямая соединительная линия 17"/>
            <p:cNvCxnSpPr/>
            <p:nvPr/>
          </p:nvCxnSpPr>
          <p:spPr>
            <a:xfrm>
              <a:off x="6429388" y="3000372"/>
              <a:ext cx="1857388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>
              <a:off x="6679421" y="2964653"/>
              <a:ext cx="1357322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2" name="Объект 21"/>
          <p:cNvGraphicFramePr>
            <a:graphicFrameLocks noChangeAspect="1"/>
          </p:cNvGraphicFramePr>
          <p:nvPr/>
        </p:nvGraphicFramePr>
        <p:xfrm>
          <a:off x="6215074" y="4772176"/>
          <a:ext cx="1357322" cy="765036"/>
        </p:xfrm>
        <a:graphic>
          <a:graphicData uri="http://schemas.openxmlformats.org/presentationml/2006/ole">
            <p:oleObj spid="_x0000_s7171" name="Формула" r:id="rId5" imgW="698400" imgH="393480" progId="Equation.3">
              <p:embed/>
            </p:oleObj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/>
              <a:t>На клетчатой бумаге с клетками размером 1 </a:t>
            </a:r>
            <a:r>
              <a:rPr lang="ru-RU" sz="1800" dirty="0" smtClean="0"/>
              <a:t>см    </a:t>
            </a:r>
            <a:r>
              <a:rPr lang="ru-RU" sz="1800" dirty="0"/>
              <a:t>1 см изображена фигура (см. рисунок). Найдите ее площадь в квадратных сантиметрах.</a:t>
            </a:r>
          </a:p>
        </p:txBody>
      </p:sp>
      <p:graphicFrame>
        <p:nvGraphicFramePr>
          <p:cNvPr id="19" name="Содержимое 18"/>
          <p:cNvGraphicFramePr>
            <a:graphicFrameLocks noChangeAspect="1"/>
          </p:cNvGraphicFramePr>
          <p:nvPr>
            <p:ph idx="1"/>
          </p:nvPr>
        </p:nvGraphicFramePr>
        <p:xfrm>
          <a:off x="6929454" y="571480"/>
          <a:ext cx="214312" cy="238125"/>
        </p:xfrm>
        <a:graphic>
          <a:graphicData uri="http://schemas.openxmlformats.org/presentationml/2006/ole">
            <p:oleObj spid="_x0000_s8194" name="Формула" r:id="rId3" imgW="114120" imgH="126720" progId="Equation.3">
              <p:embed/>
            </p:oleObj>
          </a:graphicData>
        </a:graphic>
      </p:graphicFrame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214546" y="2071678"/>
            <a:ext cx="2160587" cy="576263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600" b="1" dirty="0" smtClean="0"/>
              <a:t>ПОДУМАЙ!</a:t>
            </a:r>
            <a:endParaRPr lang="ru-RU" sz="16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285984" y="4643446"/>
            <a:ext cx="2643206" cy="642942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643174" y="3357562"/>
            <a:ext cx="2286016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714348" y="3500438"/>
            <a:ext cx="1000132" cy="928694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12,5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235743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13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785786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</a:t>
            </a:r>
            <a:endParaRPr lang="ru-RU" dirty="0"/>
          </a:p>
        </p:txBody>
      </p:sp>
      <p:pic>
        <p:nvPicPr>
          <p:cNvPr id="13" name="Рисунок 12" descr="pic.228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1714488"/>
            <a:ext cx="2376500" cy="2471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Группа 16"/>
          <p:cNvGrpSpPr/>
          <p:nvPr/>
        </p:nvGrpSpPr>
        <p:grpSpPr>
          <a:xfrm>
            <a:off x="5786446" y="2072472"/>
            <a:ext cx="1643074" cy="1500198"/>
            <a:chOff x="5786446" y="2072472"/>
            <a:chExt cx="1643074" cy="1500198"/>
          </a:xfrm>
        </p:grpSpPr>
        <p:cxnSp>
          <p:nvCxnSpPr>
            <p:cNvPr id="18" name="Прямая соединительная линия 17"/>
            <p:cNvCxnSpPr/>
            <p:nvPr/>
          </p:nvCxnSpPr>
          <p:spPr>
            <a:xfrm>
              <a:off x="5786446" y="2643182"/>
              <a:ext cx="164307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>
              <a:off x="6500826" y="2357430"/>
              <a:ext cx="571504" cy="15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rot="5400000" flipH="1" flipV="1">
              <a:off x="5965041" y="3107529"/>
              <a:ext cx="928694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4" name="Объект 23"/>
          <p:cNvGraphicFramePr>
            <a:graphicFrameLocks noChangeAspect="1"/>
          </p:cNvGraphicFramePr>
          <p:nvPr/>
        </p:nvGraphicFramePr>
        <p:xfrm>
          <a:off x="5500694" y="4786322"/>
          <a:ext cx="2000264" cy="805301"/>
        </p:xfrm>
        <a:graphic>
          <a:graphicData uri="http://schemas.openxmlformats.org/presentationml/2006/ole">
            <p:oleObj spid="_x0000_s8195" name="Формула" r:id="rId5" imgW="977760" imgH="393480" progId="Equation.3">
              <p:embed/>
            </p:oleObj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Другая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00B0F0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89</TotalTime>
  <Words>221</Words>
  <Application>Microsoft Office PowerPoint</Application>
  <PresentationFormat>Экран (4:3)</PresentationFormat>
  <Paragraphs>82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Аспект</vt:lpstr>
      <vt:lpstr>Формула</vt:lpstr>
      <vt:lpstr>ТРЕНАЖЕР.  B6  ПЛОЩАДИ</vt:lpstr>
      <vt:lpstr>На клетчатой бумаге с клетками размером 1 см      1 см изображен треугольник (см. рисунок). Найдите его площадь в квадратных сантиметрах.</vt:lpstr>
      <vt:lpstr>На клетчатой бумаге с клетками размером 1 см      1 см изображен треугольник (см. рисунок). Найдите его площадь в квадратных сантиметрах.</vt:lpstr>
      <vt:lpstr>На клетчатой бумаге с клетками размером 1 см      1 см изображен треугольник (см. рисунок). Найдите его площадь в квадратных сантиметрах.</vt:lpstr>
      <vt:lpstr>На клетчатой бумаге с клетками размером 1 см      1 см изображен треугольник (см. рисунок). Найдите его площадь в квадратных сантиметрах.</vt:lpstr>
      <vt:lpstr>Найдите площадь квадрата ABCD, считая стороны квадратных клеток равными 1. </vt:lpstr>
      <vt:lpstr>Найдите площадь прямоугольника ABCD, считая стороны квадратных клеток равными 1.</vt:lpstr>
      <vt:lpstr>На клетчатой бумаге с клетками размером 1 см    1 см изображена фигура (см. рисунок). Найдите ее площадь в квадратных сантиметрах.</vt:lpstr>
      <vt:lpstr>На клетчатой бумаге с клетками размером 1 см    1 см изображена фигура (см. рисунок). Найдите ее площадь в квадратных сантиметрах.</vt:lpstr>
      <vt:lpstr>На клетчатой бумаге с клетками размером 1 см    1 см изображена заштрихованная фигура (см. рисунок). Найдите ее площадь в квадратных сантиметрах. В ответе запишите       .</vt:lpstr>
      <vt:lpstr>На клетчатой бумаге с клетками размером 1 см       1 см изображена трапеция (см. рисунок). Найдите ее площадь в квадратных сантиметрах.</vt:lpstr>
      <vt:lpstr>На клетчатой бумаге с клетками размером 1 см       1 см изображена трапеция (см. рисунок). Найдите ее площадь в квадратных сантиметрах.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Zver</dc:creator>
  <cp:lastModifiedBy>Администратор</cp:lastModifiedBy>
  <cp:revision>20</cp:revision>
  <dcterms:created xsi:type="dcterms:W3CDTF">2010-02-16T13:00:57Z</dcterms:created>
  <dcterms:modified xsi:type="dcterms:W3CDTF">2015-01-30T10:03:39Z</dcterms:modified>
</cp:coreProperties>
</file>